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9" r:id="rId6"/>
    <p:sldId id="261" r:id="rId7"/>
    <p:sldId id="265" r:id="rId8"/>
    <p:sldId id="266" r:id="rId9"/>
    <p:sldId id="267" r:id="rId10"/>
    <p:sldId id="27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819"/>
    <a:srgbClr val="729D51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90FD7-5DCA-4D9B-88D4-59243382281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B3EA99-EAE1-42F0-9E7A-45F9088A1370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En 1976, une campagne marine : The </a:t>
          </a:r>
          <a:r>
            <a:rPr lang="fr-FR" dirty="0" err="1">
              <a:solidFill>
                <a:schemeClr val="tx1"/>
              </a:solidFill>
            </a:rPr>
            <a:t>Seas</a:t>
          </a:r>
          <a:r>
            <a:rPr lang="fr-FR" dirty="0">
              <a:solidFill>
                <a:schemeClr val="tx1"/>
              </a:solidFill>
            </a:rPr>
            <a:t> Must Live, pour agir sur la conservation marine de l'ensemble de la planète en créant des sanctuaires pour les dauphins, les phoques, les tortues et les baleines.</a:t>
          </a:r>
          <a:endParaRPr lang="en-US" dirty="0">
            <a:solidFill>
              <a:schemeClr val="tx1"/>
            </a:solidFill>
          </a:endParaRPr>
        </a:p>
      </dgm:t>
    </dgm:pt>
    <dgm:pt modelId="{B5226357-6E3C-450E-8D28-F4A2936D4E28}" type="parTrans" cxnId="{9FC5972F-34AE-4C94-8A32-6562BF75BE83}">
      <dgm:prSet/>
      <dgm:spPr/>
      <dgm:t>
        <a:bodyPr/>
        <a:lstStyle/>
        <a:p>
          <a:endParaRPr lang="en-US"/>
        </a:p>
      </dgm:t>
    </dgm:pt>
    <dgm:pt modelId="{81A8709B-595D-4184-A340-31E633E794E6}" type="sibTrans" cxnId="{9FC5972F-34AE-4C94-8A32-6562BF75BE83}">
      <dgm:prSet/>
      <dgm:spPr/>
      <dgm:t>
        <a:bodyPr/>
        <a:lstStyle/>
        <a:p>
          <a:endParaRPr lang="en-US"/>
        </a:p>
      </dgm:t>
    </dgm:pt>
    <dgm:pt modelId="{6D24AC00-446A-4803-94EC-BE5CD3C1DF7C}">
      <dgm:prSet/>
      <dgm:spPr/>
      <dgm:t>
        <a:bodyPr/>
        <a:lstStyle/>
        <a:p>
          <a:pPr rtl="0"/>
          <a:r>
            <a:rPr lang="fr-FR">
              <a:solidFill>
                <a:schemeClr val="tx1"/>
              </a:solidFill>
            </a:rPr>
            <a:t>A la fin des années 1980, la WWF mène une campagne pour sauver l'éléphant d'Afrique qui joue un rôle important dans la décision de la CITES </a:t>
          </a:r>
          <a:r>
            <a:rPr lang="fr-FR">
              <a:solidFill>
                <a:schemeClr val="tx1"/>
              </a:solidFill>
              <a:latin typeface="Trebuchet MS" panose="020B0603020202020204"/>
            </a:rPr>
            <a:t>, et interdit</a:t>
          </a:r>
          <a:r>
            <a:rPr lang="fr-FR">
              <a:solidFill>
                <a:schemeClr val="tx1"/>
              </a:solidFill>
            </a:rPr>
            <a:t> en 1989, le commerce de l'ivoire.</a:t>
          </a:r>
          <a:endParaRPr lang="en-US">
            <a:solidFill>
              <a:schemeClr val="tx1"/>
            </a:solidFill>
          </a:endParaRPr>
        </a:p>
      </dgm:t>
    </dgm:pt>
    <dgm:pt modelId="{D3F9EF3B-E457-427F-8AF9-ADCEAA023794}" type="parTrans" cxnId="{61795B1D-A5E8-4008-A6AD-11E6522BDD2C}">
      <dgm:prSet/>
      <dgm:spPr/>
      <dgm:t>
        <a:bodyPr/>
        <a:lstStyle/>
        <a:p>
          <a:endParaRPr lang="en-US"/>
        </a:p>
      </dgm:t>
    </dgm:pt>
    <dgm:pt modelId="{E1A22769-BBE4-48AD-9A75-CE512EAF973A}" type="sibTrans" cxnId="{61795B1D-A5E8-4008-A6AD-11E6522BDD2C}">
      <dgm:prSet/>
      <dgm:spPr/>
      <dgm:t>
        <a:bodyPr/>
        <a:lstStyle/>
        <a:p>
          <a:endParaRPr lang="en-US"/>
        </a:p>
      </dgm:t>
    </dgm:pt>
    <dgm:pt modelId="{3B5888EB-C739-4B7F-B3D5-40099E7A144F}">
      <dgm:prSet/>
      <dgm:spPr/>
      <dgm:t>
        <a:bodyPr/>
        <a:lstStyle/>
        <a:p>
          <a:r>
            <a:rPr lang="fr-FR">
              <a:solidFill>
                <a:schemeClr val="tx1"/>
              </a:solidFill>
            </a:rPr>
            <a:t>En 2021, HP annonce une extension de 80 millions de dollars à WWF pour aider à restaurer, protéger et améliorer la gestion de près d'un million d'hectares de forêts dans le monde d'ici 2030. </a:t>
          </a:r>
          <a:endParaRPr lang="en-US">
            <a:solidFill>
              <a:schemeClr val="tx1"/>
            </a:solidFill>
          </a:endParaRPr>
        </a:p>
      </dgm:t>
    </dgm:pt>
    <dgm:pt modelId="{E211CA51-DF57-463B-B9FF-A824FD69732A}" type="parTrans" cxnId="{2CFD998E-0AC1-4009-9264-328F5C323CF5}">
      <dgm:prSet/>
      <dgm:spPr/>
      <dgm:t>
        <a:bodyPr/>
        <a:lstStyle/>
        <a:p>
          <a:endParaRPr lang="en-US"/>
        </a:p>
      </dgm:t>
    </dgm:pt>
    <dgm:pt modelId="{72DD5698-60E1-46E0-82C0-12EBD8AA2C85}" type="sibTrans" cxnId="{2CFD998E-0AC1-4009-9264-328F5C323CF5}">
      <dgm:prSet/>
      <dgm:spPr/>
      <dgm:t>
        <a:bodyPr/>
        <a:lstStyle/>
        <a:p>
          <a:endParaRPr lang="en-US"/>
        </a:p>
      </dgm:t>
    </dgm:pt>
    <dgm:pt modelId="{22EDF3DB-C9BA-4EB4-9183-19D3CE4C49CD}" type="pres">
      <dgm:prSet presAssocID="{69990FD7-5DCA-4D9B-88D4-59243382281A}" presName="outerComposite" presStyleCnt="0">
        <dgm:presLayoutVars>
          <dgm:chMax val="5"/>
          <dgm:dir/>
          <dgm:resizeHandles val="exact"/>
        </dgm:presLayoutVars>
      </dgm:prSet>
      <dgm:spPr/>
    </dgm:pt>
    <dgm:pt modelId="{6AB97DA2-BDEE-411D-8885-8844B1EEDE93}" type="pres">
      <dgm:prSet presAssocID="{69990FD7-5DCA-4D9B-88D4-59243382281A}" presName="dummyMaxCanvas" presStyleCnt="0">
        <dgm:presLayoutVars/>
      </dgm:prSet>
      <dgm:spPr/>
    </dgm:pt>
    <dgm:pt modelId="{35BB098C-D270-4E94-A06B-413CE5A4C622}" type="pres">
      <dgm:prSet presAssocID="{69990FD7-5DCA-4D9B-88D4-59243382281A}" presName="ThreeNodes_1" presStyleLbl="node1" presStyleIdx="0" presStyleCnt="3">
        <dgm:presLayoutVars>
          <dgm:bulletEnabled val="1"/>
        </dgm:presLayoutVars>
      </dgm:prSet>
      <dgm:spPr/>
    </dgm:pt>
    <dgm:pt modelId="{339DEA7C-937D-49E4-8EF7-E7508592D3A2}" type="pres">
      <dgm:prSet presAssocID="{69990FD7-5DCA-4D9B-88D4-59243382281A}" presName="ThreeNodes_2" presStyleLbl="node1" presStyleIdx="1" presStyleCnt="3">
        <dgm:presLayoutVars>
          <dgm:bulletEnabled val="1"/>
        </dgm:presLayoutVars>
      </dgm:prSet>
      <dgm:spPr/>
    </dgm:pt>
    <dgm:pt modelId="{F15220B9-6253-442A-A741-4C92FDFA5AF0}" type="pres">
      <dgm:prSet presAssocID="{69990FD7-5DCA-4D9B-88D4-59243382281A}" presName="ThreeNodes_3" presStyleLbl="node1" presStyleIdx="2" presStyleCnt="3">
        <dgm:presLayoutVars>
          <dgm:bulletEnabled val="1"/>
        </dgm:presLayoutVars>
      </dgm:prSet>
      <dgm:spPr/>
    </dgm:pt>
    <dgm:pt modelId="{89F0CE46-36A4-44EC-9764-F364763A48C1}" type="pres">
      <dgm:prSet presAssocID="{69990FD7-5DCA-4D9B-88D4-59243382281A}" presName="ThreeConn_1-2" presStyleLbl="fgAccFollowNode1" presStyleIdx="0" presStyleCnt="2">
        <dgm:presLayoutVars>
          <dgm:bulletEnabled val="1"/>
        </dgm:presLayoutVars>
      </dgm:prSet>
      <dgm:spPr/>
    </dgm:pt>
    <dgm:pt modelId="{C49D5556-E90D-4000-B8B9-5429C972A64C}" type="pres">
      <dgm:prSet presAssocID="{69990FD7-5DCA-4D9B-88D4-59243382281A}" presName="ThreeConn_2-3" presStyleLbl="fgAccFollowNode1" presStyleIdx="1" presStyleCnt="2">
        <dgm:presLayoutVars>
          <dgm:bulletEnabled val="1"/>
        </dgm:presLayoutVars>
      </dgm:prSet>
      <dgm:spPr/>
    </dgm:pt>
    <dgm:pt modelId="{0A246941-ACC6-430F-981E-94C1893A591B}" type="pres">
      <dgm:prSet presAssocID="{69990FD7-5DCA-4D9B-88D4-59243382281A}" presName="ThreeNodes_1_text" presStyleLbl="node1" presStyleIdx="2" presStyleCnt="3">
        <dgm:presLayoutVars>
          <dgm:bulletEnabled val="1"/>
        </dgm:presLayoutVars>
      </dgm:prSet>
      <dgm:spPr/>
    </dgm:pt>
    <dgm:pt modelId="{C7179BD9-54BD-4541-A2ED-291899B638D7}" type="pres">
      <dgm:prSet presAssocID="{69990FD7-5DCA-4D9B-88D4-59243382281A}" presName="ThreeNodes_2_text" presStyleLbl="node1" presStyleIdx="2" presStyleCnt="3">
        <dgm:presLayoutVars>
          <dgm:bulletEnabled val="1"/>
        </dgm:presLayoutVars>
      </dgm:prSet>
      <dgm:spPr/>
    </dgm:pt>
    <dgm:pt modelId="{E7BB3CF6-8826-4DD0-A262-CE45C8CB05F8}" type="pres">
      <dgm:prSet presAssocID="{69990FD7-5DCA-4D9B-88D4-59243382281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E09240E-5F4B-45BC-8510-A10F0B615D79}" type="presOf" srcId="{E1A22769-BBE4-48AD-9A75-CE512EAF973A}" destId="{C49D5556-E90D-4000-B8B9-5429C972A64C}" srcOrd="0" destOrd="0" presId="urn:microsoft.com/office/officeart/2005/8/layout/vProcess5"/>
    <dgm:cxn modelId="{BF4A2B1B-E30F-49E8-A76E-F6B2346BAC7C}" type="presOf" srcId="{69990FD7-5DCA-4D9B-88D4-59243382281A}" destId="{22EDF3DB-C9BA-4EB4-9183-19D3CE4C49CD}" srcOrd="0" destOrd="0" presId="urn:microsoft.com/office/officeart/2005/8/layout/vProcess5"/>
    <dgm:cxn modelId="{61795B1D-A5E8-4008-A6AD-11E6522BDD2C}" srcId="{69990FD7-5DCA-4D9B-88D4-59243382281A}" destId="{6D24AC00-446A-4803-94EC-BE5CD3C1DF7C}" srcOrd="1" destOrd="0" parTransId="{D3F9EF3B-E457-427F-8AF9-ADCEAA023794}" sibTransId="{E1A22769-BBE4-48AD-9A75-CE512EAF973A}"/>
    <dgm:cxn modelId="{9FC5972F-34AE-4C94-8A32-6562BF75BE83}" srcId="{69990FD7-5DCA-4D9B-88D4-59243382281A}" destId="{B7B3EA99-EAE1-42F0-9E7A-45F9088A1370}" srcOrd="0" destOrd="0" parTransId="{B5226357-6E3C-450E-8D28-F4A2936D4E28}" sibTransId="{81A8709B-595D-4184-A340-31E633E794E6}"/>
    <dgm:cxn modelId="{87FA5F66-AAD7-4B33-8088-52E4A56B7296}" type="presOf" srcId="{6D24AC00-446A-4803-94EC-BE5CD3C1DF7C}" destId="{339DEA7C-937D-49E4-8EF7-E7508592D3A2}" srcOrd="0" destOrd="0" presId="urn:microsoft.com/office/officeart/2005/8/layout/vProcess5"/>
    <dgm:cxn modelId="{A02B6072-A707-4644-AD4E-7C97B2F804EA}" type="presOf" srcId="{B7B3EA99-EAE1-42F0-9E7A-45F9088A1370}" destId="{0A246941-ACC6-430F-981E-94C1893A591B}" srcOrd="1" destOrd="0" presId="urn:microsoft.com/office/officeart/2005/8/layout/vProcess5"/>
    <dgm:cxn modelId="{2CFD998E-0AC1-4009-9264-328F5C323CF5}" srcId="{69990FD7-5DCA-4D9B-88D4-59243382281A}" destId="{3B5888EB-C739-4B7F-B3D5-40099E7A144F}" srcOrd="2" destOrd="0" parTransId="{E211CA51-DF57-463B-B9FF-A824FD69732A}" sibTransId="{72DD5698-60E1-46E0-82C0-12EBD8AA2C85}"/>
    <dgm:cxn modelId="{D0152FC6-03C5-4E0E-89ED-C89A08D8E6BF}" type="presOf" srcId="{6D24AC00-446A-4803-94EC-BE5CD3C1DF7C}" destId="{C7179BD9-54BD-4541-A2ED-291899B638D7}" srcOrd="1" destOrd="0" presId="urn:microsoft.com/office/officeart/2005/8/layout/vProcess5"/>
    <dgm:cxn modelId="{AFBE4CCD-516C-4672-B561-9C31988276C1}" type="presOf" srcId="{81A8709B-595D-4184-A340-31E633E794E6}" destId="{89F0CE46-36A4-44EC-9764-F364763A48C1}" srcOrd="0" destOrd="0" presId="urn:microsoft.com/office/officeart/2005/8/layout/vProcess5"/>
    <dgm:cxn modelId="{5C26D0E1-1033-4DF9-A308-AF5E8FAF14A1}" type="presOf" srcId="{B7B3EA99-EAE1-42F0-9E7A-45F9088A1370}" destId="{35BB098C-D270-4E94-A06B-413CE5A4C622}" srcOrd="0" destOrd="0" presId="urn:microsoft.com/office/officeart/2005/8/layout/vProcess5"/>
    <dgm:cxn modelId="{DF15D2E2-DD7F-4022-A460-481113ED6A6F}" type="presOf" srcId="{3B5888EB-C739-4B7F-B3D5-40099E7A144F}" destId="{E7BB3CF6-8826-4DD0-A262-CE45C8CB05F8}" srcOrd="1" destOrd="0" presId="urn:microsoft.com/office/officeart/2005/8/layout/vProcess5"/>
    <dgm:cxn modelId="{B87709ED-C1FD-48C2-8237-23872D3D559C}" type="presOf" srcId="{3B5888EB-C739-4B7F-B3D5-40099E7A144F}" destId="{F15220B9-6253-442A-A741-4C92FDFA5AF0}" srcOrd="0" destOrd="0" presId="urn:microsoft.com/office/officeart/2005/8/layout/vProcess5"/>
    <dgm:cxn modelId="{B309D6D1-008A-4924-AD95-E8A70DEFA53C}" type="presParOf" srcId="{22EDF3DB-C9BA-4EB4-9183-19D3CE4C49CD}" destId="{6AB97DA2-BDEE-411D-8885-8844B1EEDE93}" srcOrd="0" destOrd="0" presId="urn:microsoft.com/office/officeart/2005/8/layout/vProcess5"/>
    <dgm:cxn modelId="{856C82C2-305E-445F-9189-E7B6B12A7469}" type="presParOf" srcId="{22EDF3DB-C9BA-4EB4-9183-19D3CE4C49CD}" destId="{35BB098C-D270-4E94-A06B-413CE5A4C622}" srcOrd="1" destOrd="0" presId="urn:microsoft.com/office/officeart/2005/8/layout/vProcess5"/>
    <dgm:cxn modelId="{72733B4E-3B9F-40A3-9801-F3C0EE9A4061}" type="presParOf" srcId="{22EDF3DB-C9BA-4EB4-9183-19D3CE4C49CD}" destId="{339DEA7C-937D-49E4-8EF7-E7508592D3A2}" srcOrd="2" destOrd="0" presId="urn:microsoft.com/office/officeart/2005/8/layout/vProcess5"/>
    <dgm:cxn modelId="{1E5A7DFF-1AB2-4322-8A78-F04240464819}" type="presParOf" srcId="{22EDF3DB-C9BA-4EB4-9183-19D3CE4C49CD}" destId="{F15220B9-6253-442A-A741-4C92FDFA5AF0}" srcOrd="3" destOrd="0" presId="urn:microsoft.com/office/officeart/2005/8/layout/vProcess5"/>
    <dgm:cxn modelId="{30105901-D2BF-4C51-9428-E6396070DBE2}" type="presParOf" srcId="{22EDF3DB-C9BA-4EB4-9183-19D3CE4C49CD}" destId="{89F0CE46-36A4-44EC-9764-F364763A48C1}" srcOrd="4" destOrd="0" presId="urn:microsoft.com/office/officeart/2005/8/layout/vProcess5"/>
    <dgm:cxn modelId="{BF69DE34-50D9-4745-B20C-FCFD3255A9A4}" type="presParOf" srcId="{22EDF3DB-C9BA-4EB4-9183-19D3CE4C49CD}" destId="{C49D5556-E90D-4000-B8B9-5429C972A64C}" srcOrd="5" destOrd="0" presId="urn:microsoft.com/office/officeart/2005/8/layout/vProcess5"/>
    <dgm:cxn modelId="{DC75B22C-99C5-4634-9621-95EA7C422E98}" type="presParOf" srcId="{22EDF3DB-C9BA-4EB4-9183-19D3CE4C49CD}" destId="{0A246941-ACC6-430F-981E-94C1893A591B}" srcOrd="6" destOrd="0" presId="urn:microsoft.com/office/officeart/2005/8/layout/vProcess5"/>
    <dgm:cxn modelId="{BE9912A0-5B2B-434D-98A3-B7A87A1E44BD}" type="presParOf" srcId="{22EDF3DB-C9BA-4EB4-9183-19D3CE4C49CD}" destId="{C7179BD9-54BD-4541-A2ED-291899B638D7}" srcOrd="7" destOrd="0" presId="urn:microsoft.com/office/officeart/2005/8/layout/vProcess5"/>
    <dgm:cxn modelId="{1150441B-AC4E-4D96-A354-319C7DAFA420}" type="presParOf" srcId="{22EDF3DB-C9BA-4EB4-9183-19D3CE4C49CD}" destId="{E7BB3CF6-8826-4DD0-A262-CE45C8CB05F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B098C-D270-4E94-A06B-413CE5A4C622}">
      <dsp:nvSpPr>
        <dsp:cNvPr id="0" name=""/>
        <dsp:cNvSpPr/>
      </dsp:nvSpPr>
      <dsp:spPr>
        <a:xfrm>
          <a:off x="0" y="0"/>
          <a:ext cx="9403807" cy="17010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schemeClr val="tx1"/>
              </a:solidFill>
            </a:rPr>
            <a:t>En 1976, une campagne marine : The </a:t>
          </a:r>
          <a:r>
            <a:rPr lang="fr-FR" sz="2400" kern="1200" dirty="0" err="1">
              <a:solidFill>
                <a:schemeClr val="tx1"/>
              </a:solidFill>
            </a:rPr>
            <a:t>Seas</a:t>
          </a:r>
          <a:r>
            <a:rPr lang="fr-FR" sz="2400" kern="1200" dirty="0">
              <a:solidFill>
                <a:schemeClr val="tx1"/>
              </a:solidFill>
            </a:rPr>
            <a:t> Must Live, pour agir sur la conservation marine de l'ensemble de la planète en créant des sanctuaires pour les dauphins, les phoques, les tortues et les baleines.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9821" y="49821"/>
        <a:ext cx="7568285" cy="1601367"/>
      </dsp:txXfrm>
    </dsp:sp>
    <dsp:sp modelId="{339DEA7C-937D-49E4-8EF7-E7508592D3A2}">
      <dsp:nvSpPr>
        <dsp:cNvPr id="0" name=""/>
        <dsp:cNvSpPr/>
      </dsp:nvSpPr>
      <dsp:spPr>
        <a:xfrm>
          <a:off x="829747" y="1984511"/>
          <a:ext cx="9403807" cy="1701009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>
              <a:solidFill>
                <a:schemeClr val="tx1"/>
              </a:solidFill>
            </a:rPr>
            <a:t>A la fin des années 1980, la WWF mène une campagne pour sauver l'éléphant d'Afrique qui joue un rôle important dans la décision de la CITES </a:t>
          </a:r>
          <a:r>
            <a:rPr lang="fr-FR" sz="2400" kern="1200">
              <a:solidFill>
                <a:schemeClr val="tx1"/>
              </a:solidFill>
              <a:latin typeface="Trebuchet MS" panose="020B0603020202020204"/>
            </a:rPr>
            <a:t>, et interdit</a:t>
          </a:r>
          <a:r>
            <a:rPr lang="fr-FR" sz="2400" kern="1200">
              <a:solidFill>
                <a:schemeClr val="tx1"/>
              </a:solidFill>
            </a:rPr>
            <a:t> en 1989, le commerce de l'ivoire.</a:t>
          </a:r>
          <a:endParaRPr lang="en-US" sz="2400" kern="1200">
            <a:solidFill>
              <a:schemeClr val="tx1"/>
            </a:solidFill>
          </a:endParaRPr>
        </a:p>
      </dsp:txBody>
      <dsp:txXfrm>
        <a:off x="879568" y="2034332"/>
        <a:ext cx="7368761" cy="1601367"/>
      </dsp:txXfrm>
    </dsp:sp>
    <dsp:sp modelId="{F15220B9-6253-442A-A741-4C92FDFA5AF0}">
      <dsp:nvSpPr>
        <dsp:cNvPr id="0" name=""/>
        <dsp:cNvSpPr/>
      </dsp:nvSpPr>
      <dsp:spPr>
        <a:xfrm>
          <a:off x="1659495" y="3969022"/>
          <a:ext cx="9403807" cy="1701009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>
              <a:solidFill>
                <a:schemeClr val="tx1"/>
              </a:solidFill>
            </a:rPr>
            <a:t>En 2021, HP annonce une extension de 80 millions de dollars à WWF pour aider à restaurer, protéger et améliorer la gestion de près d'un million d'hectares de forêts dans le monde d'ici 2030. </a:t>
          </a:r>
          <a:endParaRPr lang="en-US" sz="2400" kern="1200">
            <a:solidFill>
              <a:schemeClr val="tx1"/>
            </a:solidFill>
          </a:endParaRPr>
        </a:p>
      </dsp:txBody>
      <dsp:txXfrm>
        <a:off x="1709316" y="4018843"/>
        <a:ext cx="7368761" cy="1601367"/>
      </dsp:txXfrm>
    </dsp:sp>
    <dsp:sp modelId="{89F0CE46-36A4-44EC-9764-F364763A48C1}">
      <dsp:nvSpPr>
        <dsp:cNvPr id="0" name=""/>
        <dsp:cNvSpPr/>
      </dsp:nvSpPr>
      <dsp:spPr>
        <a:xfrm>
          <a:off x="8298151" y="1289932"/>
          <a:ext cx="1105656" cy="11056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46924" y="1289932"/>
        <a:ext cx="608110" cy="832006"/>
      </dsp:txXfrm>
    </dsp:sp>
    <dsp:sp modelId="{C49D5556-E90D-4000-B8B9-5429C972A64C}">
      <dsp:nvSpPr>
        <dsp:cNvPr id="0" name=""/>
        <dsp:cNvSpPr/>
      </dsp:nvSpPr>
      <dsp:spPr>
        <a:xfrm>
          <a:off x="9127899" y="3263103"/>
          <a:ext cx="1105656" cy="11056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76672" y="3263103"/>
        <a:ext cx="608110" cy="832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04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81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01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71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28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363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491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78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36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68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71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1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7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82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2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D2F25-AA13-40B8-8AFF-3BF8FADFD131}" type="datetimeFigureOut">
              <a:rPr lang="fr-FR" smtClean="0"/>
              <a:t>25/11/2022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77389DA-D4E8-4F3B-B128-1F611C615F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14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5" name="Isosceles Triangle 104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" name="Isosceles Triangle 104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1AE32E-1315-8048-F69C-B1DF4A7E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691" y="1653900"/>
            <a:ext cx="4512989" cy="628478"/>
          </a:xfrm>
        </p:spPr>
        <p:txBody>
          <a:bodyPr anchor="ctr">
            <a:noAutofit/>
          </a:bodyPr>
          <a:lstStyle/>
          <a:p>
            <a:pPr algn="ctr"/>
            <a:r>
              <a:rPr lang="fr-FR" sz="6600">
                <a:solidFill>
                  <a:srgbClr val="FFFFFF"/>
                </a:solidFill>
                <a:latin typeface="Britannic Ultra"/>
              </a:rPr>
              <a:t>WWF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D9300-6C1C-446A-D83E-117B6E92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51" y="1480285"/>
            <a:ext cx="3856774" cy="398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2373B0C-8FEF-B573-FEFE-C251506E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934" y="3167824"/>
            <a:ext cx="4512988" cy="1488151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fr-FR" sz="3200" b="0" i="0" dirty="0">
                <a:solidFill>
                  <a:schemeClr val="bg1"/>
                </a:solidFill>
                <a:effectLst/>
                <a:latin typeface="Britannic Ultra"/>
              </a:rPr>
              <a:t>Protéger la nature, c’est nous protéger nous-mêmes</a:t>
            </a:r>
          </a:p>
        </p:txBody>
      </p:sp>
      <p:sp>
        <p:nvSpPr>
          <p:cNvPr id="5" name="Content Placeholder 1029">
            <a:extLst>
              <a:ext uri="{FF2B5EF4-FFF2-40B4-BE49-F238E27FC236}">
                <a16:creationId xmlns:a16="http://schemas.microsoft.com/office/drawing/2014/main" id="{8FF70A1A-7EDF-966D-6502-CC5AFCA55E4F}"/>
              </a:ext>
            </a:extLst>
          </p:cNvPr>
          <p:cNvSpPr txBox="1">
            <a:spLocks/>
          </p:cNvSpPr>
          <p:nvPr/>
        </p:nvSpPr>
        <p:spPr>
          <a:xfrm>
            <a:off x="60434" y="6307401"/>
            <a:ext cx="928048" cy="550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400">
                <a:solidFill>
                  <a:schemeClr val="tx1"/>
                </a:solidFill>
                <a:latin typeface="Britannic Ultra"/>
              </a:rPr>
              <a:t>Paul</a:t>
            </a:r>
          </a:p>
        </p:txBody>
      </p:sp>
      <p:sp>
        <p:nvSpPr>
          <p:cNvPr id="6" name="Content Placeholder 1029">
            <a:extLst>
              <a:ext uri="{FF2B5EF4-FFF2-40B4-BE49-F238E27FC236}">
                <a16:creationId xmlns:a16="http://schemas.microsoft.com/office/drawing/2014/main" id="{2DD12234-3DFB-E7EF-308C-47C51BF99558}"/>
              </a:ext>
            </a:extLst>
          </p:cNvPr>
          <p:cNvSpPr txBox="1">
            <a:spLocks/>
          </p:cNvSpPr>
          <p:nvPr/>
        </p:nvSpPr>
        <p:spPr>
          <a:xfrm>
            <a:off x="-63316" y="0"/>
            <a:ext cx="1483567" cy="5207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400">
                <a:solidFill>
                  <a:schemeClr val="tx1"/>
                </a:solidFill>
                <a:latin typeface="Britannic Ultra"/>
              </a:rPr>
              <a:t>Antoine</a:t>
            </a:r>
          </a:p>
        </p:txBody>
      </p:sp>
      <p:sp>
        <p:nvSpPr>
          <p:cNvPr id="7" name="Content Placeholder 1029">
            <a:extLst>
              <a:ext uri="{FF2B5EF4-FFF2-40B4-BE49-F238E27FC236}">
                <a16:creationId xmlns:a16="http://schemas.microsoft.com/office/drawing/2014/main" id="{2CC5E70F-6841-EA27-95E4-096E6B1455EE}"/>
              </a:ext>
            </a:extLst>
          </p:cNvPr>
          <p:cNvSpPr txBox="1">
            <a:spLocks/>
          </p:cNvSpPr>
          <p:nvPr/>
        </p:nvSpPr>
        <p:spPr>
          <a:xfrm>
            <a:off x="10720873" y="54767"/>
            <a:ext cx="1424923" cy="550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400">
                <a:solidFill>
                  <a:schemeClr val="bg1"/>
                </a:solidFill>
                <a:latin typeface="Britannic Ultra"/>
              </a:rPr>
              <a:t>Johanne</a:t>
            </a:r>
          </a:p>
        </p:txBody>
      </p:sp>
      <p:sp>
        <p:nvSpPr>
          <p:cNvPr id="8" name="Content Placeholder 1029">
            <a:extLst>
              <a:ext uri="{FF2B5EF4-FFF2-40B4-BE49-F238E27FC236}">
                <a16:creationId xmlns:a16="http://schemas.microsoft.com/office/drawing/2014/main" id="{8EAB881A-0E26-0037-EABC-77F1BBF70EE8}"/>
              </a:ext>
            </a:extLst>
          </p:cNvPr>
          <p:cNvSpPr txBox="1">
            <a:spLocks/>
          </p:cNvSpPr>
          <p:nvPr/>
        </p:nvSpPr>
        <p:spPr>
          <a:xfrm>
            <a:off x="10539898" y="6252634"/>
            <a:ext cx="1608024" cy="550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fr-FR" sz="2400">
                <a:solidFill>
                  <a:schemeClr val="bg1"/>
                </a:solidFill>
                <a:latin typeface="Britannic Ultra"/>
              </a:rPr>
              <a:t>Groupe 4</a:t>
            </a:r>
          </a:p>
        </p:txBody>
      </p:sp>
    </p:spTree>
    <p:extLst>
      <p:ext uri="{BB962C8B-B14F-4D97-AF65-F5344CB8AC3E}">
        <p14:creationId xmlns:p14="http://schemas.microsoft.com/office/powerpoint/2010/main" val="248867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texte, personne, alimentation, femme&#10;&#10;Description générée automatiquement">
            <a:extLst>
              <a:ext uri="{FF2B5EF4-FFF2-40B4-BE49-F238E27FC236}">
                <a16:creationId xmlns:a16="http://schemas.microsoft.com/office/drawing/2014/main" id="{17EA0FEC-9B77-349A-90A0-005F13DB1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66" y="1614788"/>
            <a:ext cx="5605968" cy="350372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746EEA5D-504C-69CD-B8E6-11907886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52" y="1653498"/>
            <a:ext cx="5657519" cy="33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8F85D-C57B-70DF-5357-898423F8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534" y="189722"/>
            <a:ext cx="8596668" cy="556727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PLANNING DE COMMUNICATION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5649B-5404-E437-F5F6-93D331AFC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86" y="2157851"/>
            <a:ext cx="8596668" cy="41566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1</a:t>
            </a:r>
            <a:r>
              <a:rPr lang="fr-FR" sz="2000" baseline="30000"/>
              <a:t>ère</a:t>
            </a:r>
            <a:r>
              <a:rPr lang="fr-FR" sz="2000"/>
              <a:t> période : novembre &gt; janvier</a:t>
            </a:r>
            <a:r>
              <a:rPr lang="fr-FR" sz="2000" i="1"/>
              <a:t>(Déforestation [bois cheminés] et surexploitation [saumon et canard pour Noël]) afficher dans le plus de lieux possibles </a:t>
            </a:r>
          </a:p>
          <a:p>
            <a:pPr marL="0" indent="0">
              <a:buNone/>
            </a:pPr>
            <a:endParaRPr lang="fr-FR" sz="2000" i="1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/>
              <a:t>2</a:t>
            </a:r>
            <a:r>
              <a:rPr lang="fr-FR" sz="2000" baseline="30000"/>
              <a:t>ème</a:t>
            </a:r>
            <a:r>
              <a:rPr lang="fr-FR" sz="2000"/>
              <a:t> période : juin &gt; août </a:t>
            </a:r>
            <a:r>
              <a:rPr lang="fr-FR" sz="2000" i="1"/>
              <a:t>(ours polaires [animaux en voit d’extinction]  | zoo [forte période]) afficher proche des zoos ou tous lieux animaliers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000" i="1"/>
          </a:p>
          <a:p>
            <a:pPr>
              <a:buFont typeface="Wingdings" panose="05000000000000000000" pitchFamily="2" charset="2"/>
              <a:buChar char="Ø"/>
            </a:pPr>
            <a:r>
              <a:rPr lang="fr-FR" sz="2000" i="1"/>
              <a:t>Ces deux affiches seront aussi publier sur Facebook, Instagram, etc.</a:t>
            </a:r>
          </a:p>
        </p:txBody>
      </p:sp>
    </p:spTree>
    <p:extLst>
      <p:ext uri="{BB962C8B-B14F-4D97-AF65-F5344CB8AC3E}">
        <p14:creationId xmlns:p14="http://schemas.microsoft.com/office/powerpoint/2010/main" val="389483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6B32C-B449-2A83-D4E7-E15C7C67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276" y="138999"/>
            <a:ext cx="5445979" cy="660400"/>
          </a:xfrm>
        </p:spPr>
        <p:txBody>
          <a:bodyPr>
            <a:noAutofit/>
          </a:bodyPr>
          <a:lstStyle/>
          <a:p>
            <a:pPr algn="ctr"/>
            <a:r>
              <a:rPr lang="fr-FR" sz="4000">
                <a:latin typeface="Britannic Ultra"/>
              </a:rPr>
              <a:t>IDENTITE</a:t>
            </a:r>
          </a:p>
        </p:txBody>
      </p:sp>
      <p:pic>
        <p:nvPicPr>
          <p:cNvPr id="1026" name="Picture 2" descr="World Wide Fund for Nature (WWF)">
            <a:extLst>
              <a:ext uri="{FF2B5EF4-FFF2-40B4-BE49-F238E27FC236}">
                <a16:creationId xmlns:a16="http://schemas.microsoft.com/office/drawing/2014/main" id="{A82DF877-31EE-73BE-7E03-F641E2E12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1868" r="4167" b="7588"/>
          <a:stretch/>
        </p:blipFill>
        <p:spPr bwMode="auto">
          <a:xfrm>
            <a:off x="324643" y="945019"/>
            <a:ext cx="6166137" cy="23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20DFA06-B262-99CB-D5DB-B2449285A151}"/>
              </a:ext>
            </a:extLst>
          </p:cNvPr>
          <p:cNvSpPr txBox="1"/>
          <p:nvPr/>
        </p:nvSpPr>
        <p:spPr>
          <a:xfrm>
            <a:off x="377195" y="3740627"/>
            <a:ext cx="8992947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>
                <a:latin typeface="Whitney"/>
              </a:rPr>
              <a:t>Au travers de campagnes d’informations, de plaidoyer, de son site internet, des réseaux sociaux ou de l’application WAG, le WWF élargit son audience à des publics de tous âges et de tous horizons.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fr-FR">
              <a:latin typeface="Trebuchet M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fr-FR">
              <a:latin typeface="Trebuchet MS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>
                <a:latin typeface="Whitney"/>
              </a:rPr>
              <a:t>Pour atteindre cet objectif ambitieux, il travaille avec tous types de partenaires : avec les gouvernements (la législation), les entreprises (solutions économiques pour aider à développer des conditions de vie durables), les ONG internationales (actions à grande échelle) et les consommateurs à la recherche de produits responsables.</a:t>
            </a:r>
            <a:endParaRPr lang="fr-FR"/>
          </a:p>
          <a:p>
            <a:endParaRPr lang="fr-FR">
              <a:latin typeface="Whitney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5D8E65-68C5-C57C-CB08-A372CB4B1794}"/>
              </a:ext>
            </a:extLst>
          </p:cNvPr>
          <p:cNvSpPr txBox="1"/>
          <p:nvPr/>
        </p:nvSpPr>
        <p:spPr>
          <a:xfrm>
            <a:off x="6480694" y="1220994"/>
            <a:ext cx="316523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fr-FR">
                <a:latin typeface="Whitney"/>
              </a:rPr>
              <a:t>Depuis 1973, le WWF France agit concrètement pour protéger et conserver les écosystèmes et la biodiversité en luttant contre le changement climatique et les différentes menaces pesant sur le vivant.</a:t>
            </a:r>
            <a:endParaRPr lang="fr-FR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099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2DD3AD-EB65-69EC-0699-AE03BEE9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98" y="16291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fr-FR">
                <a:latin typeface="Britannic Ultra"/>
              </a:rPr>
              <a:t>HISTORIQUE</a:t>
            </a:r>
            <a:endParaRPr lang="fr-FR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DE1EDED-AC48-1818-5B37-22C3B525C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091030"/>
              </p:ext>
            </p:extLst>
          </p:nvPr>
        </p:nvGraphicFramePr>
        <p:xfrm>
          <a:off x="681846" y="1012776"/>
          <a:ext cx="11063303" cy="567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29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6B32C-B449-2A83-D4E7-E15C7C67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171" y="219167"/>
            <a:ext cx="8596668" cy="660400"/>
          </a:xfrm>
        </p:spPr>
        <p:txBody>
          <a:bodyPr>
            <a:noAutofit/>
          </a:bodyPr>
          <a:lstStyle/>
          <a:p>
            <a:pPr algn="ctr"/>
            <a:r>
              <a:rPr lang="fr-FR" sz="4000">
                <a:latin typeface="Britannic Ultra"/>
              </a:rPr>
              <a:t>COMMUNICATION PASSE</a:t>
            </a:r>
          </a:p>
        </p:txBody>
      </p:sp>
      <p:pic>
        <p:nvPicPr>
          <p:cNvPr id="1028" name="Picture 4" descr="WWF on Behance">
            <a:extLst>
              <a:ext uri="{FF2B5EF4-FFF2-40B4-BE49-F238E27FC236}">
                <a16:creationId xmlns:a16="http://schemas.microsoft.com/office/drawing/2014/main" id="{A251A4CA-B06C-F1C7-6982-79B33DFC8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00" y="1761158"/>
            <a:ext cx="4701784" cy="333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WF-France - 🐯 Il reste aujourd'hui moins de 4 000 tigres... | Facebook">
            <a:extLst>
              <a:ext uri="{FF2B5EF4-FFF2-40B4-BE49-F238E27FC236}">
                <a16:creationId xmlns:a16="http://schemas.microsoft.com/office/drawing/2014/main" id="{9A50C98B-09F9-B157-81F3-FEA8AD6C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1" y="1786313"/>
            <a:ext cx="3446554" cy="34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F23A67-48C6-A39D-F5A7-6C20E0FB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432" y="1755603"/>
            <a:ext cx="3347742" cy="334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2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44549C-8088-F3F9-4D21-3461A440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1" y="1478187"/>
            <a:ext cx="1552172" cy="192686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FDEEF6-8FE3-AB7E-BDE7-E281D7541F44}"/>
              </a:ext>
            </a:extLst>
          </p:cNvPr>
          <p:cNvSpPr txBox="1"/>
          <p:nvPr/>
        </p:nvSpPr>
        <p:spPr>
          <a:xfrm>
            <a:off x="874690" y="1094704"/>
            <a:ext cx="1604493" cy="268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3FAC1E-F852-601A-8D42-15120A0E72F9}"/>
              </a:ext>
            </a:extLst>
          </p:cNvPr>
          <p:cNvSpPr txBox="1"/>
          <p:nvPr/>
        </p:nvSpPr>
        <p:spPr>
          <a:xfrm>
            <a:off x="3318456" y="1665668"/>
            <a:ext cx="160556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600">
                <a:solidFill>
                  <a:srgbClr val="404040"/>
                </a:solidFill>
              </a:rPr>
              <a:t>Forces </a:t>
            </a:r>
            <a:endParaRPr lang="fr-FR" sz="26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FBFA69-72F7-F651-86AD-E7C4FBC4D9DC}"/>
              </a:ext>
            </a:extLst>
          </p:cNvPr>
          <p:cNvSpPr txBox="1"/>
          <p:nvPr/>
        </p:nvSpPr>
        <p:spPr>
          <a:xfrm>
            <a:off x="1730063" y="2331076"/>
            <a:ext cx="47823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fr-FR" sz="2000">
                <a:solidFill>
                  <a:srgbClr val="404040"/>
                </a:solidFill>
                <a:cs typeface="Arial"/>
              </a:rPr>
              <a:t>1. ONG reconnue</a:t>
            </a:r>
            <a:r>
              <a:rPr lang="fr-FR" sz="2000">
                <a:cs typeface="Arial"/>
              </a:rPr>
              <a:t>​</a:t>
            </a:r>
            <a:endParaRPr lang="fr-FR" sz="2000">
              <a:solidFill>
                <a:srgbClr val="000000"/>
              </a:solidFill>
              <a:cs typeface="Arial"/>
            </a:endParaRPr>
          </a:p>
          <a:p>
            <a:pPr lvl="1"/>
            <a:r>
              <a:rPr lang="fr-FR" sz="2000">
                <a:solidFill>
                  <a:srgbClr val="404040"/>
                </a:solidFill>
                <a:cs typeface="Arial"/>
              </a:rPr>
              <a:t>2. +5000 bénévoles, +18k donateurs</a:t>
            </a:r>
            <a:r>
              <a:rPr lang="fr-FR" sz="2000">
                <a:cs typeface="Arial"/>
              </a:rPr>
              <a:t>​</a:t>
            </a:r>
            <a:endParaRPr lang="fr-FR" sz="200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3E40760-96AA-001E-9789-2A34535D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89" y="1519266"/>
            <a:ext cx="2528552" cy="18876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A5BCDA6-629E-5AEF-DC79-DD8909642995}"/>
              </a:ext>
            </a:extLst>
          </p:cNvPr>
          <p:cNvSpPr txBox="1"/>
          <p:nvPr/>
        </p:nvSpPr>
        <p:spPr>
          <a:xfrm>
            <a:off x="8126569" y="2459865"/>
            <a:ext cx="40203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AutoNum type="arabicPeriod"/>
            </a:pPr>
            <a:r>
              <a:rPr lang="fr-FR" sz="2000">
                <a:solidFill>
                  <a:srgbClr val="404040"/>
                </a:solidFill>
                <a:cs typeface="Arial"/>
              </a:rPr>
              <a:t> Ouverture à l'international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E67F77-5B10-65F8-BA69-EA6382ED02CB}"/>
              </a:ext>
            </a:extLst>
          </p:cNvPr>
          <p:cNvSpPr txBox="1"/>
          <p:nvPr/>
        </p:nvSpPr>
        <p:spPr>
          <a:xfrm>
            <a:off x="9242738" y="1665668"/>
            <a:ext cx="23246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600">
                <a:solidFill>
                  <a:srgbClr val="404040"/>
                </a:solidFill>
              </a:rPr>
              <a:t>Opportunités</a:t>
            </a:r>
            <a:endParaRPr lang="fr-FR" sz="2600"/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6983B427-D1E2-FAF0-AD0F-CAEC04C5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1" y="4128751"/>
            <a:ext cx="2378299" cy="238903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BF14740-93BB-320A-77DC-049FD533014E}"/>
              </a:ext>
            </a:extLst>
          </p:cNvPr>
          <p:cNvSpPr txBox="1"/>
          <p:nvPr/>
        </p:nvSpPr>
        <p:spPr>
          <a:xfrm>
            <a:off x="2202287" y="4842456"/>
            <a:ext cx="45677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AutoNum type="arabicPeriod"/>
            </a:pPr>
            <a:r>
              <a:rPr lang="fr-FR" sz="2000">
                <a:solidFill>
                  <a:srgbClr val="404040"/>
                </a:solidFill>
                <a:cs typeface="Arial"/>
              </a:rPr>
              <a:t> Ne propose pas de modèle économique alternatif</a:t>
            </a:r>
            <a:r>
              <a:rPr lang="en-US" sz="2000">
                <a:cs typeface="Arial"/>
              </a:rPr>
              <a:t>​</a:t>
            </a:r>
          </a:p>
        </p:txBody>
      </p:sp>
      <p:pic>
        <p:nvPicPr>
          <p:cNvPr id="14" name="Image 14">
            <a:extLst>
              <a:ext uri="{FF2B5EF4-FFF2-40B4-BE49-F238E27FC236}">
                <a16:creationId xmlns:a16="http://schemas.microsoft.com/office/drawing/2014/main" id="{DE0422F6-5DBF-DDFF-FAEC-61E127B1A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900" y="3806780"/>
            <a:ext cx="2378299" cy="238903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A8895D6-9FE8-5231-51DD-99E1D3D0037E}"/>
              </a:ext>
            </a:extLst>
          </p:cNvPr>
          <p:cNvSpPr txBox="1"/>
          <p:nvPr/>
        </p:nvSpPr>
        <p:spPr>
          <a:xfrm>
            <a:off x="3318456" y="4241442"/>
            <a:ext cx="174508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600">
                <a:solidFill>
                  <a:srgbClr val="404040"/>
                </a:solidFill>
              </a:rPr>
              <a:t>Faiblesses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6AE4B47-D786-7DE7-A878-D32D49495C76}"/>
              </a:ext>
            </a:extLst>
          </p:cNvPr>
          <p:cNvSpPr txBox="1"/>
          <p:nvPr/>
        </p:nvSpPr>
        <p:spPr>
          <a:xfrm>
            <a:off x="7772400" y="4842456"/>
            <a:ext cx="47445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buAutoNum type="arabicPeriod"/>
            </a:pPr>
            <a:r>
              <a:rPr lang="fr-FR" sz="2000">
                <a:solidFill>
                  <a:srgbClr val="404040"/>
                </a:solidFill>
                <a:cs typeface="Arial"/>
              </a:rPr>
              <a:t> Le réchauffement climatique</a:t>
            </a:r>
            <a:r>
              <a:rPr lang="en-US" sz="2000">
                <a:cs typeface="Arial"/>
              </a:rPr>
              <a:t>​</a:t>
            </a:r>
          </a:p>
          <a:p>
            <a:pPr lvl="1">
              <a:buAutoNum type="arabicPeriod"/>
            </a:pPr>
            <a:r>
              <a:rPr lang="fr-FR" sz="2000">
                <a:solidFill>
                  <a:srgbClr val="404040"/>
                </a:solidFill>
                <a:cs typeface="Arial"/>
              </a:rPr>
              <a:t> Les usines industrielles</a:t>
            </a:r>
            <a:r>
              <a:rPr lang="en-US" sz="2000">
                <a:cs typeface="Arial"/>
              </a:rPr>
              <a:t>​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A15D8E0-FC87-EDFC-3C3D-337FB63D3715}"/>
              </a:ext>
            </a:extLst>
          </p:cNvPr>
          <p:cNvSpPr txBox="1"/>
          <p:nvPr/>
        </p:nvSpPr>
        <p:spPr>
          <a:xfrm>
            <a:off x="9575442" y="4241442"/>
            <a:ext cx="174508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600">
                <a:solidFill>
                  <a:srgbClr val="404040"/>
                </a:solidFill>
              </a:rPr>
              <a:t>Menaces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3C450AD-4BC9-E7BC-8348-306C3BF4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132" y="138558"/>
            <a:ext cx="8596668" cy="752669"/>
          </a:xfrm>
        </p:spPr>
        <p:txBody>
          <a:bodyPr/>
          <a:lstStyle/>
          <a:p>
            <a:pPr algn="ctr"/>
            <a:r>
              <a:rPr lang="fr-FR" sz="4000" dirty="0">
                <a:latin typeface="Britannic Ultra"/>
              </a:rPr>
              <a:t>ANALYSE DU MARCHE</a:t>
            </a:r>
          </a:p>
        </p:txBody>
      </p:sp>
    </p:spTree>
    <p:extLst>
      <p:ext uri="{BB962C8B-B14F-4D97-AF65-F5344CB8AC3E}">
        <p14:creationId xmlns:p14="http://schemas.microsoft.com/office/powerpoint/2010/main" val="230743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B5B20C-E70F-A628-5C3A-148D06F3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48" y="383676"/>
            <a:ext cx="8596668" cy="650033"/>
          </a:xfrm>
        </p:spPr>
        <p:txBody>
          <a:bodyPr>
            <a:noAutofit/>
          </a:bodyPr>
          <a:lstStyle/>
          <a:p>
            <a:pPr algn="ctr"/>
            <a:r>
              <a:rPr kumimoji="0" lang="fr-FR" altLang="fr-FR" sz="4000" b="0" i="0" u="none" strike="noStrike" cap="none" normalizeH="0" baseline="0">
                <a:ln>
                  <a:noFill/>
                </a:ln>
                <a:solidFill>
                  <a:srgbClr val="90C226"/>
                </a:solidFill>
                <a:effectLst/>
                <a:latin typeface="Britannic Ultra"/>
              </a:rPr>
              <a:t>BENCHMARK CONCURRENTIEL</a:t>
            </a:r>
            <a:endParaRPr lang="fr-FR" sz="4000">
              <a:solidFill>
                <a:srgbClr val="90C226"/>
              </a:solidFill>
              <a:latin typeface="Britannic Ultra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143D66D-8AA9-EA9B-7A75-B0064C981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777127"/>
              </p:ext>
            </p:extLst>
          </p:nvPr>
        </p:nvGraphicFramePr>
        <p:xfrm>
          <a:off x="596173" y="1823472"/>
          <a:ext cx="10254343" cy="348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099">
                  <a:extLst>
                    <a:ext uri="{9D8B030D-6E8A-4147-A177-3AD203B41FA5}">
                      <a16:colId xmlns:a16="http://schemas.microsoft.com/office/drawing/2014/main" val="2164116625"/>
                    </a:ext>
                  </a:extLst>
                </a:gridCol>
                <a:gridCol w="1544385">
                  <a:extLst>
                    <a:ext uri="{9D8B030D-6E8A-4147-A177-3AD203B41FA5}">
                      <a16:colId xmlns:a16="http://schemas.microsoft.com/office/drawing/2014/main" val="1674172176"/>
                    </a:ext>
                  </a:extLst>
                </a:gridCol>
                <a:gridCol w="2260243">
                  <a:extLst>
                    <a:ext uri="{9D8B030D-6E8A-4147-A177-3AD203B41FA5}">
                      <a16:colId xmlns:a16="http://schemas.microsoft.com/office/drawing/2014/main" val="2864529719"/>
                    </a:ext>
                  </a:extLst>
                </a:gridCol>
                <a:gridCol w="1736808">
                  <a:extLst>
                    <a:ext uri="{9D8B030D-6E8A-4147-A177-3AD203B41FA5}">
                      <a16:colId xmlns:a16="http://schemas.microsoft.com/office/drawing/2014/main" val="601696264"/>
                    </a:ext>
                  </a:extLst>
                </a:gridCol>
                <a:gridCol w="1736808">
                  <a:extLst>
                    <a:ext uri="{9D8B030D-6E8A-4147-A177-3AD203B41FA5}">
                      <a16:colId xmlns:a16="http://schemas.microsoft.com/office/drawing/2014/main" val="1262812666"/>
                    </a:ext>
                  </a:extLst>
                </a:gridCol>
              </a:tblGrid>
              <a:tr h="37641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Concurrents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Notoriété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Secteur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Dons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917006"/>
                  </a:ext>
                </a:extLst>
              </a:tr>
              <a:tr h="3764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u="none">
                        <a:solidFill>
                          <a:srgbClr val="3F7819"/>
                        </a:solidFill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u="none">
                        <a:solidFill>
                          <a:srgbClr val="3F7819"/>
                        </a:solidFill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u="none">
                        <a:solidFill>
                          <a:srgbClr val="3F781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rgbClr val="3F7819"/>
                          </a:solidFill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rgbClr val="3F7819"/>
                          </a:solidFill>
                        </a:rPr>
                        <a:t>Écologique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>
                          <a:solidFill>
                            <a:srgbClr val="3F7819"/>
                          </a:solidFill>
                        </a:rPr>
                        <a:t>+</a:t>
                      </a:r>
                      <a:r>
                        <a:rPr lang="fr-FR" b="1">
                          <a:solidFill>
                            <a:srgbClr val="3F7819"/>
                          </a:solidFill>
                        </a:rPr>
                        <a:t> </a:t>
                      </a:r>
                      <a:r>
                        <a:rPr lang="fr-FR" sz="1400" b="1" i="1">
                          <a:solidFill>
                            <a:srgbClr val="3F7819"/>
                          </a:solidFill>
                        </a:rPr>
                        <a:t>(20 M.)</a:t>
                      </a:r>
                      <a:endParaRPr lang="fr-FR" sz="1400" b="1">
                        <a:solidFill>
                          <a:srgbClr val="3F7819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>
                          <a:solidFill>
                            <a:srgbClr val="3F7819"/>
                          </a:solidFill>
                        </a:rPr>
                        <a:t>+ 100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68344"/>
                  </a:ext>
                </a:extLst>
              </a:tr>
              <a:tr h="376416">
                <a:tc>
                  <a:txBody>
                    <a:bodyPr/>
                    <a:lstStyle/>
                    <a:p>
                      <a:pPr algn="l"/>
                      <a:endParaRPr lang="fr-FR" b="0" i="0">
                        <a:effectLst/>
                        <a:latin typeface="Whitney"/>
                      </a:endParaRPr>
                    </a:p>
                    <a:p>
                      <a:pPr algn="l"/>
                      <a:endParaRPr lang="fr-FR" b="0" i="0">
                        <a:effectLst/>
                        <a:latin typeface="Whitney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Écologique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-</a:t>
                      </a:r>
                      <a:r>
                        <a:rPr lang="fr-FR"/>
                        <a:t> </a:t>
                      </a:r>
                      <a:r>
                        <a:rPr lang="fr-FR" sz="1400" i="1"/>
                        <a:t>(3 M. 2)</a:t>
                      </a:r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07873"/>
                  </a:ext>
                </a:extLst>
              </a:tr>
              <a:tr h="376416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  <a:p>
                      <a:pPr algn="ctr"/>
                      <a:endParaRPr lang="fr-FR"/>
                    </a:p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Écologique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/>
                        <a:t>-</a:t>
                      </a:r>
                      <a:r>
                        <a:rPr lang="fr-FR"/>
                        <a:t> </a:t>
                      </a:r>
                      <a:r>
                        <a:rPr lang="fr-FR" sz="1400" i="1"/>
                        <a:t>(11 M. 500 m)</a:t>
                      </a:r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210113"/>
                  </a:ext>
                </a:extLst>
              </a:tr>
              <a:tr h="3764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i="0">
                        <a:effectLst/>
                        <a:latin typeface="Whitney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i="0">
                        <a:effectLst/>
                        <a:latin typeface="Whitne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Écologique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/>
                        <a:t>--</a:t>
                      </a:r>
                      <a:r>
                        <a:rPr lang="fr-FR"/>
                        <a:t> </a:t>
                      </a:r>
                      <a:r>
                        <a:rPr lang="fr-FR" sz="1400" i="1"/>
                        <a:t>(250 m)</a:t>
                      </a:r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/>
                        <a:t>+ 20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47302"/>
                  </a:ext>
                </a:extLst>
              </a:tr>
            </a:tbl>
          </a:graphicData>
        </a:graphic>
      </p:graphicFrame>
      <p:pic>
        <p:nvPicPr>
          <p:cNvPr id="2052" name="Picture 4" descr="La Fondation GoodPlanet obtient pour la 3ème fois le LABEL IDEAS - Institut  IDEAS - Label IDEAS">
            <a:extLst>
              <a:ext uri="{FF2B5EF4-FFF2-40B4-BE49-F238E27FC236}">
                <a16:creationId xmlns:a16="http://schemas.microsoft.com/office/drawing/2014/main" id="{6236F263-E46A-EB8D-2D8B-E6A17EA4A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53" y="3181075"/>
            <a:ext cx="2184350" cy="5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eenpeace-logo | oiga estudio">
            <a:extLst>
              <a:ext uri="{FF2B5EF4-FFF2-40B4-BE49-F238E27FC236}">
                <a16:creationId xmlns:a16="http://schemas.microsoft.com/office/drawing/2014/main" id="{3BF9B26D-DFC1-BB28-66D1-D9E039BD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49" y="3791591"/>
            <a:ext cx="1141817" cy="87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E4A9B14-7130-5F7E-8BA8-C2CFEF69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87" y="4635962"/>
            <a:ext cx="2419933" cy="68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410CAB-0AAF-D2DE-65CC-2850B3FC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62" y="2170566"/>
            <a:ext cx="615196" cy="9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78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719DE-F7BA-D2C9-7C02-A081EC92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4408"/>
            <a:ext cx="8596668" cy="659363"/>
          </a:xfrm>
        </p:spPr>
        <p:txBody>
          <a:bodyPr/>
          <a:lstStyle/>
          <a:p>
            <a:pPr algn="ctr"/>
            <a:r>
              <a:rPr lang="fr-FR"/>
              <a:t>CIBLAGE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239486C-2C08-5597-E592-C4F10CC27F05}"/>
              </a:ext>
            </a:extLst>
          </p:cNvPr>
          <p:cNvSpPr/>
          <p:nvPr/>
        </p:nvSpPr>
        <p:spPr>
          <a:xfrm>
            <a:off x="3184756" y="1421162"/>
            <a:ext cx="3327638" cy="304022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ACFE1CD-D000-19B0-8856-777C7802CA9F}"/>
              </a:ext>
            </a:extLst>
          </p:cNvPr>
          <p:cNvSpPr/>
          <p:nvPr/>
        </p:nvSpPr>
        <p:spPr>
          <a:xfrm>
            <a:off x="4068800" y="2188401"/>
            <a:ext cx="1523342" cy="146839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F3FB67B-7A78-9067-AEA8-7061FB729D25}"/>
              </a:ext>
            </a:extLst>
          </p:cNvPr>
          <p:cNvSpPr/>
          <p:nvPr/>
        </p:nvSpPr>
        <p:spPr>
          <a:xfrm>
            <a:off x="7069499" y="4843041"/>
            <a:ext cx="1178084" cy="11653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17CAAA-1A9B-4562-F933-46A9EBE1428C}"/>
              </a:ext>
            </a:extLst>
          </p:cNvPr>
          <p:cNvSpPr txBox="1"/>
          <p:nvPr/>
        </p:nvSpPr>
        <p:spPr>
          <a:xfrm>
            <a:off x="677492" y="1819069"/>
            <a:ext cx="132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Cible cœur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D5E90A-2327-2CAA-33A9-70001646972A}"/>
              </a:ext>
            </a:extLst>
          </p:cNvPr>
          <p:cNvSpPr txBox="1"/>
          <p:nvPr/>
        </p:nvSpPr>
        <p:spPr>
          <a:xfrm>
            <a:off x="515861" y="2274228"/>
            <a:ext cx="2758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Les familles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Whitney"/>
              </a:rPr>
              <a:t>De 20 a 50 ans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Whitney"/>
              </a:rPr>
              <a:t>Ayant au moins 1 enfant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Whitney"/>
              </a:rPr>
              <a:t>CSP +</a:t>
            </a:r>
            <a:endParaRPr lang="fr-FR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EED59D1-ADEF-6222-3F29-6B89E612B89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02439" y="2003735"/>
            <a:ext cx="2316614" cy="82451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4FBF791-22D5-E55A-8A45-01FE1E42947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012660" y="1893695"/>
            <a:ext cx="990895" cy="5553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C2C345B-B274-0BBC-2092-73F595FD1316}"/>
              </a:ext>
            </a:extLst>
          </p:cNvPr>
          <p:cNvSpPr txBox="1"/>
          <p:nvPr/>
        </p:nvSpPr>
        <p:spPr>
          <a:xfrm>
            <a:off x="7132945" y="2041903"/>
            <a:ext cx="2081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  <a:latin typeface="Whitney"/>
              </a:rPr>
              <a:t>Tout le monde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Whitney"/>
              </a:rPr>
              <a:t>CSP +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633FFE-3811-01E2-FAF2-B7FEB937C6C5}"/>
              </a:ext>
            </a:extLst>
          </p:cNvPr>
          <p:cNvSpPr txBox="1"/>
          <p:nvPr/>
        </p:nvSpPr>
        <p:spPr>
          <a:xfrm>
            <a:off x="7003555" y="1703737"/>
            <a:ext cx="1849188" cy="37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Whitney"/>
              </a:rPr>
              <a:t>Cible principale 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AA55413-39F4-51CC-C672-91B799D0848A}"/>
              </a:ext>
            </a:extLst>
          </p:cNvPr>
          <p:cNvSpPr txBox="1"/>
          <p:nvPr/>
        </p:nvSpPr>
        <p:spPr>
          <a:xfrm>
            <a:off x="8191809" y="4786060"/>
            <a:ext cx="27058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latin typeface="Whitney"/>
              </a:rPr>
              <a:t>Entreprises</a:t>
            </a:r>
            <a:endParaRPr lang="fr-FR" b="0" i="0">
              <a:effectLst/>
              <a:latin typeface="Whitney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0" i="0">
                <a:effectLst/>
                <a:latin typeface="Whitney"/>
              </a:rPr>
              <a:t>Les sponsors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latin typeface="Whitney"/>
              </a:rPr>
              <a:t>La télévision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latin typeface="Whitney"/>
              </a:rPr>
              <a:t>Les actualités internet</a:t>
            </a:r>
            <a:endParaRPr lang="fr-FR" b="0" i="0">
              <a:effectLst/>
              <a:latin typeface="Whitney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66B011-8C34-2BD1-591F-FE07BEB6508E}"/>
              </a:ext>
            </a:extLst>
          </p:cNvPr>
          <p:cNvSpPr txBox="1"/>
          <p:nvPr/>
        </p:nvSpPr>
        <p:spPr>
          <a:xfrm>
            <a:off x="6860891" y="4394690"/>
            <a:ext cx="199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Whitney"/>
              </a:rPr>
              <a:t>Cible Secondaire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09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C62F51-68E6-1C54-D14C-2DB8B58D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363" y="-236612"/>
            <a:ext cx="3183556" cy="1320800"/>
          </a:xfrm>
        </p:spPr>
        <p:txBody>
          <a:bodyPr anchor="ctr">
            <a:normAutofit/>
          </a:bodyPr>
          <a:lstStyle/>
          <a:p>
            <a:r>
              <a:rPr lang="fr-FR" dirty="0"/>
              <a:t>PRODUCTIONS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08A4D78-D55D-DCAA-55B2-29A48DD0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153005"/>
            <a:ext cx="8350738" cy="48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personne, alimentation, femme&#10;&#10;Description générée automatiquement">
            <a:extLst>
              <a:ext uri="{FF2B5EF4-FFF2-40B4-BE49-F238E27FC236}">
                <a16:creationId xmlns:a16="http://schemas.microsoft.com/office/drawing/2014/main" id="{B44BB7C9-50EA-3AAA-37A2-F0C7C300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99" y="400106"/>
            <a:ext cx="9682984" cy="6048531"/>
          </a:xfrm>
        </p:spPr>
      </p:pic>
    </p:spTree>
    <p:extLst>
      <p:ext uri="{BB962C8B-B14F-4D97-AF65-F5344CB8AC3E}">
        <p14:creationId xmlns:p14="http://schemas.microsoft.com/office/powerpoint/2010/main" val="38641800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458</Words>
  <Application>Microsoft Office PowerPoint</Application>
  <PresentationFormat>Grand écran</PresentationFormat>
  <Paragraphs>73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Britannic Ultra</vt:lpstr>
      <vt:lpstr>Trebuchet MS</vt:lpstr>
      <vt:lpstr>Whitney</vt:lpstr>
      <vt:lpstr>Wingdings</vt:lpstr>
      <vt:lpstr>Wingdings 3</vt:lpstr>
      <vt:lpstr>Facette</vt:lpstr>
      <vt:lpstr>WWF</vt:lpstr>
      <vt:lpstr>IDENTITE</vt:lpstr>
      <vt:lpstr>HISTORIQUE</vt:lpstr>
      <vt:lpstr>COMMUNICATION PASSE</vt:lpstr>
      <vt:lpstr>ANALYSE DU MARCHE</vt:lpstr>
      <vt:lpstr>BENCHMARK CONCURRENTIEL</vt:lpstr>
      <vt:lpstr>CIBLAGE</vt:lpstr>
      <vt:lpstr>PRODUCTIONS</vt:lpstr>
      <vt:lpstr>Présentation PowerPoint</vt:lpstr>
      <vt:lpstr>Présentation PowerPoint</vt:lpstr>
      <vt:lpstr>PLANNING DE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GHERON Johanne</dc:creator>
  <cp:lastModifiedBy>GHERON Johanne</cp:lastModifiedBy>
  <cp:revision>16</cp:revision>
  <dcterms:created xsi:type="dcterms:W3CDTF">2022-11-23T10:40:48Z</dcterms:created>
  <dcterms:modified xsi:type="dcterms:W3CDTF">2022-11-25T10:49:54Z</dcterms:modified>
</cp:coreProperties>
</file>